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9"/>
  </p:notesMasterIdLst>
  <p:handoutMasterIdLst>
    <p:handoutMasterId r:id="rId20"/>
  </p:handoutMasterIdLst>
  <p:sldIdLst>
    <p:sldId id="430" r:id="rId5"/>
    <p:sldId id="490" r:id="rId6"/>
    <p:sldId id="458" r:id="rId7"/>
    <p:sldId id="483" r:id="rId8"/>
    <p:sldId id="493" r:id="rId9"/>
    <p:sldId id="485" r:id="rId10"/>
    <p:sldId id="486" r:id="rId11"/>
    <p:sldId id="487" r:id="rId12"/>
    <p:sldId id="488" r:id="rId13"/>
    <p:sldId id="464" r:id="rId14"/>
    <p:sldId id="261" r:id="rId15"/>
    <p:sldId id="262" r:id="rId16"/>
    <p:sldId id="263" r:id="rId17"/>
    <p:sldId id="264" r:id="rId18"/>
  </p:sldIdLst>
  <p:sldSz cx="24382413" cy="13716000"/>
  <p:notesSz cx="6858000" cy="9144000"/>
  <p:embeddedFontLst>
    <p:embeddedFont>
      <p:font typeface="Bitter" pitchFamily="2" charset="77"/>
      <p:regular r:id="rId21"/>
      <p:bold r:id="rId22"/>
      <p:italic r:id="rId23"/>
      <p:boldItalic r:id="rId24"/>
    </p:embeddedFont>
    <p:embeddedFont>
      <p:font typeface="Bitter SemiBold" pitchFamily="2" charset="77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italic r:id="rId34"/>
    </p:embeddedFont>
    <p:embeddedFont>
      <p:font typeface="Rubik" pitchFamily="2" charset="-79"/>
      <p:regular r:id="rId35"/>
      <p:bold r:id="rId36"/>
      <p:italic r:id="rId37"/>
      <p:boldItalic r:id="rId38"/>
    </p:embeddedFont>
    <p:embeddedFont>
      <p:font typeface="Rubik Medium" pitchFamily="2" charset="-79"/>
      <p:regular r:id="rId39"/>
      <p:italic r:id="rId40"/>
    </p:embeddedFont>
    <p:embeddedFont>
      <p:font typeface="Rubik SemiBold" pitchFamily="2" charset="-79"/>
      <p:regular r:id="rId41"/>
      <p:bold r:id="rId42"/>
      <p:italic r:id="rId43"/>
      <p:boldItalic r:id="rId44"/>
    </p:embeddedFont>
    <p:embeddedFont>
      <p:font typeface="Source Code Pro" panose="020B0509030403020204" pitchFamily="49" charset="0"/>
      <p:regular r:id="rId45"/>
      <p:bold r:id="rId46"/>
      <p:italic r:id="rId47"/>
      <p:boldItalic r:id="rId48"/>
    </p:embeddedFont>
  </p:embeddedFontLst>
  <p:custDataLst>
    <p:tags r:id="rId4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93"/>
            <p14:sldId id="485"/>
            <p14:sldId id="486"/>
            <p14:sldId id="487"/>
            <p14:sldId id="488"/>
            <p14:sldId id="464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EB1"/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3" autoAdjust="0"/>
    <p:restoredTop sz="81957" autoAdjust="0"/>
  </p:normalViewPr>
  <p:slideViewPr>
    <p:cSldViewPr snapToGrid="0">
      <p:cViewPr>
        <p:scale>
          <a:sx n="62" d="100"/>
          <a:sy n="62" d="100"/>
        </p:scale>
        <p:origin x="712" y="2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9.fntdata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handoutMaster" Target="handoutMasters/handoutMaster1.xml"/><Relationship Id="rId41" Type="http://schemas.openxmlformats.org/officeDocument/2006/relationships/font" Target="fonts/font21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Australia</c:v>
                </c:pt>
                <c:pt idx="4">
                  <c:v>Spain</c:v>
                </c:pt>
                <c:pt idx="5">
                  <c:v>Brazil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Canada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336</c:v>
                </c:pt>
                <c:pt idx="1">
                  <c:v>213</c:v>
                </c:pt>
                <c:pt idx="2">
                  <c:v>170</c:v>
                </c:pt>
                <c:pt idx="3">
                  <c:v>120</c:v>
                </c:pt>
                <c:pt idx="4">
                  <c:v>116</c:v>
                </c:pt>
                <c:pt idx="5">
                  <c:v>107</c:v>
                </c:pt>
                <c:pt idx="6">
                  <c:v>98</c:v>
                </c:pt>
                <c:pt idx="7">
                  <c:v>59</c:v>
                </c:pt>
                <c:pt idx="8">
                  <c:v>51</c:v>
                </c:pt>
                <c:pt idx="9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20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28048310085579248"/>
          <c:y val="0.4802702816375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1E982AA1-680E-E540-8505-C7145C61DCF5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A4ABE39-A4C8-4C4A-AEA8-9EA04706615A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9.0655188667945179E-3"/>
                  <c:y val="1.1820874844523222E-2"/>
                </c:manualLayout>
              </c:layout>
              <c:tx>
                <c:rich>
                  <a:bodyPr/>
                  <a:lstStyle/>
                  <a:p>
                    <a:fld id="{95CC2C8D-FBAB-184B-B078-B3957753432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FCC83953-D47E-CD4E-B4A2-C958DD35C9E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7.9512654148713481E-3"/>
                  <c:y val="2.525951561263424E-3"/>
                </c:manualLayout>
              </c:layout>
              <c:tx>
                <c:rich>
                  <a:bodyPr/>
                  <a:lstStyle/>
                  <a:p>
                    <a:fld id="{8369ABB9-CDD4-FA43-B15B-0F533F3ED4AC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6.3249044094832825E-3"/>
                  <c:y val="1.9909945488374536E-3"/>
                </c:manualLayout>
              </c:layout>
              <c:tx>
                <c:rich>
                  <a:bodyPr/>
                  <a:lstStyle/>
                  <a:p>
                    <a:fld id="{4F6FA59E-7209-8345-B841-BD796AEA34C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8.5022584232434372E-3"/>
                  <c:y val="1.4932760398671321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07022551404E-3"/>
                  <c:y val="-3.7238503455760999E-5"/>
                </c:manualLayout>
              </c:layout>
              <c:tx>
                <c:rich>
                  <a:bodyPr/>
                  <a:lstStyle/>
                  <a:p>
                    <a:fld id="{58B724B8-D091-5545-941C-E6302C17BDCD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-6.2222514377491892E-3"/>
                  <c:y val="3.0982675901012106E-3"/>
                </c:manualLayout>
              </c:layout>
              <c:tx>
                <c:rich>
                  <a:bodyPr/>
                  <a:lstStyle/>
                  <a:p>
                    <a:fld id="{FCD939BF-0C92-704A-AAB1-1787B427959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-1.1659387024039429E-2"/>
                  <c:y val="7.3039287344223445E-3"/>
                </c:manualLayout>
              </c:layout>
              <c:tx>
                <c:rich>
                  <a:bodyPr/>
                  <a:lstStyle/>
                  <a:p>
                    <a:fld id="{2BB55C32-B94E-264B-B602-2D4BB3549C0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5323E19D-4349-3848-AC35-EB57B50BE8C9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GB</c:v>
                </c:pt>
                <c:pt idx="2">
                  <c:v>CA</c:v>
                </c:pt>
                <c:pt idx="3">
                  <c:v>NL</c:v>
                </c:pt>
                <c:pt idx="4">
                  <c:v>FR</c:v>
                </c:pt>
                <c:pt idx="5">
                  <c:v>SE</c:v>
                </c:pt>
                <c:pt idx="6">
                  <c:v>IN</c:v>
                </c:pt>
                <c:pt idx="7">
                  <c:v>ES</c:v>
                </c:pt>
                <c:pt idx="8">
                  <c:v>CO</c:v>
                </c:pt>
                <c:pt idx="9">
                  <c:v>BR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146409048</c:v>
                </c:pt>
                <c:pt idx="1">
                  <c:v>36220446</c:v>
                </c:pt>
                <c:pt idx="2">
                  <c:v>22744659</c:v>
                </c:pt>
                <c:pt idx="3">
                  <c:v>14293849</c:v>
                </c:pt>
                <c:pt idx="4">
                  <c:v>13208845</c:v>
                </c:pt>
                <c:pt idx="5">
                  <c:v>9339841</c:v>
                </c:pt>
                <c:pt idx="6">
                  <c:v>8543437</c:v>
                </c:pt>
                <c:pt idx="7">
                  <c:v>7633366</c:v>
                </c:pt>
                <c:pt idx="8">
                  <c:v>7145173</c:v>
                </c:pt>
                <c:pt idx="9">
                  <c:v>4593508</c:v>
                </c:pt>
                <c:pt idx="10" formatCode="#,##0">
                  <c:v>81266325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GB</c:v>
                  </c:pt>
                  <c:pt idx="2">
                    <c:v>CA</c:v>
                  </c:pt>
                  <c:pt idx="3">
                    <c:v>NL</c:v>
                  </c:pt>
                  <c:pt idx="4">
                    <c:v>FR</c:v>
                  </c:pt>
                  <c:pt idx="5">
                    <c:v>SE</c:v>
                  </c:pt>
                  <c:pt idx="6">
                    <c:v>IN</c:v>
                  </c:pt>
                  <c:pt idx="7">
                    <c:v>ES</c:v>
                  </c:pt>
                  <c:pt idx="8">
                    <c:v>CO</c:v>
                  </c:pt>
                  <c:pt idx="9">
                    <c:v>BR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1F6696F-8298-9349-94FD-148152EF636F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4D684B06-1BA7-6144-9412-3D33170BCC87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5246A7E-95F1-524D-86BA-859BAF068B08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2928B5D-C6EC-A14D-B611-7B7251A560EA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73A18E14-3D2B-BA46-A13B-664164E5F37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A44FE53E-1CDF-0B4A-96E7-D16C6200EFF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5875D670-7073-1D4C-AFEF-71BEDD8371C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87AD7949-FB2E-0F4E-AA6B-61C1E6E3789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932F0468-ECCF-FE49-8828-520484A95C2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3CA9DD4-1323-1444-940D-40FA3C828AA1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CO</c:v>
                </c:pt>
                <c:pt idx="4">
                  <c:v>BR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CA</c:v>
                </c:pt>
                <c:pt idx="9">
                  <c:v>DE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39253</c:v>
                </c:pt>
                <c:pt idx="1">
                  <c:v>34275</c:v>
                </c:pt>
                <c:pt idx="2">
                  <c:v>26051</c:v>
                </c:pt>
                <c:pt idx="3">
                  <c:v>19341</c:v>
                </c:pt>
                <c:pt idx="4">
                  <c:v>18370</c:v>
                </c:pt>
                <c:pt idx="5">
                  <c:v>13492</c:v>
                </c:pt>
                <c:pt idx="6">
                  <c:v>10044</c:v>
                </c:pt>
                <c:pt idx="7">
                  <c:v>7248</c:v>
                </c:pt>
                <c:pt idx="8">
                  <c:v>6649</c:v>
                </c:pt>
                <c:pt idx="9">
                  <c:v>5788</c:v>
                </c:pt>
                <c:pt idx="10">
                  <c:v>87262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CO</c:v>
                  </c:pt>
                  <c:pt idx="4">
                    <c:v>BR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CA</c:v>
                  </c:pt>
                  <c:pt idx="9">
                    <c:v>DE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dLbl>
              <c:idx val="15"/>
              <c:layout>
                <c:manualLayout>
                  <c:x val="4.3777062532292903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7E2-6B4B-B98F-B73EC8DAC651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  <c:pt idx="15" formatCode="0">
                  <c:v>1782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221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124</c:v>
                </c:pt>
                <c:pt idx="1">
                  <c:v>200</c:v>
                </c:pt>
                <c:pt idx="2">
                  <c:v>452</c:v>
                </c:pt>
                <c:pt idx="3">
                  <c:v>542</c:v>
                </c:pt>
                <c:pt idx="4">
                  <c:v>741</c:v>
                </c:pt>
                <c:pt idx="5">
                  <c:v>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104</c:v>
                </c:pt>
                <c:pt idx="1">
                  <c:v>175</c:v>
                </c:pt>
                <c:pt idx="2">
                  <c:v>371</c:v>
                </c:pt>
                <c:pt idx="3">
                  <c:v>525</c:v>
                </c:pt>
                <c:pt idx="4">
                  <c:v>577</c:v>
                </c:pt>
                <c:pt idx="5">
                  <c:v>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30/01/2024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30/01/2024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4 variations of the title page created in the Master Slides. To choose another option right click on the slide &gt; Layout &gt; and choose your desired design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To change the background image: </a:t>
            </a:r>
            <a:r>
              <a:rPr lang="en-GB" b="0" dirty="0"/>
              <a:t>Right click on the background image &gt; Format Background &gt; Fill &gt; Picture or texture fill &gt; Picture source &gt; Insert &gt; From a file (or online) &gt; select you image and press Open.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None/>
            </a:pPr>
            <a:r>
              <a:rPr lang="en-US" sz="1200" kern="1200" dirty="0">
                <a:solidFill>
                  <a:schemeClr val="accent1"/>
                </a:solidFill>
                <a:ea typeface="+mn-ea"/>
                <a:cs typeface="+mn-cs"/>
              </a:rPr>
              <a:t>Frequently used slide, redone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copy and paste these to your slides and never make any changes to them directly in the toolkit.</a:t>
            </a: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b="1" dirty="0"/>
              <a:t>Useful</a:t>
            </a:r>
            <a:r>
              <a:rPr lang="en-US" sz="1000" b="1" baseline="0" dirty="0"/>
              <a:t> to see GBIF in its different modalities:</a:t>
            </a:r>
          </a:p>
          <a:p>
            <a:pPr marL="114300" indent="-114300"/>
            <a:r>
              <a:rPr lang="en-US" sz="1000" baseline="0" dirty="0"/>
              <a:t>A window on biodiversity</a:t>
            </a:r>
          </a:p>
          <a:p>
            <a:pPr marL="114300" indent="-114300"/>
            <a:r>
              <a:rPr lang="en-US" sz="1000" baseline="0" dirty="0"/>
              <a:t>An informatics infrastructure </a:t>
            </a:r>
            <a:r>
              <a:rPr lang="en-US" sz="1000" baseline="0" dirty="0" err="1"/>
              <a:t>focuseD</a:t>
            </a:r>
            <a:r>
              <a:rPr lang="en-US" sz="1000" baseline="0" dirty="0"/>
              <a:t> on tools and standards in service to science and society</a:t>
            </a:r>
          </a:p>
          <a:p>
            <a:pPr marL="114300" indent="-114300"/>
            <a:r>
              <a:rPr lang="en-US" sz="1000" baseline="0" dirty="0"/>
              <a:t>A global network on bioinformatics</a:t>
            </a:r>
            <a:endParaRPr lang="en-US" sz="1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77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2023 totals account for multiple recurrent downloads by scripts and bots that are discarded, removing the following number from national totals: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2,624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Bangladesh: 1,208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6,423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Brazil: 503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509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Chile: 732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63,497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Colombia: 7,301</a:t>
            </a:r>
          </a:p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Denmark: </a:t>
            </a:r>
            <a:r>
              <a:rPr lang="en-DK" sz="1050" dirty="0">
                <a:solidFill>
                  <a:srgbClr val="000000"/>
                </a:solidFill>
                <a:effectLst/>
              </a:rPr>
              <a:t>13,981</a:t>
            </a:r>
            <a:endParaRPr lang="en-GB" sz="1200" kern="1200" dirty="0">
              <a:solidFill>
                <a:schemeClr val="tx1"/>
              </a:solidFill>
              <a:effectLst/>
              <a:latin typeface="Roboto" panose="02000000000000000000" pitchFamily="2" charset="0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Finland: 1,837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France: 14,694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Germany: 653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Greece: 1,380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Guatemala: 1,690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Hong Kong: 3,248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Hungary: 512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2,200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Italy: 5,131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179,002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Mexico: 6,416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1,884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14,114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Serbia: 554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Spain: 1,392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3,666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Ukraine: 1,948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Kingdom: 3,122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10,949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1/30/24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1/30/24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1/30/24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1/30/24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1/30/24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1/30/24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1/30/24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30/01/2024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69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1/30/24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6780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30/01/2024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1/30/24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1320618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1/30/24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30/01/2024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34" r:id="rId7"/>
    <p:sldLayoutId id="2147483717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670" r:id="rId18"/>
    <p:sldLayoutId id="2147483817" r:id="rId19"/>
    <p:sldLayoutId id="2147483818" r:id="rId2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January 2024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2023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40287628"/>
              </p:ext>
            </p:extLst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387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182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163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129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140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108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Italy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79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0835005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B4EC2221-E7A9-F677-CAA6-628951F20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9251" y="646768"/>
            <a:ext cx="25266473" cy="1421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  <p:pic>
        <p:nvPicPr>
          <p:cNvPr id="4" name="Graphic 5">
            <a:extLst>
              <a:ext uri="{FF2B5EF4-FFF2-40B4-BE49-F238E27FC236}">
                <a16:creationId xmlns:a16="http://schemas.microsoft.com/office/drawing/2014/main" id="{064A5BAD-8CC5-5822-8FAD-00DAC69D1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785" y="935722"/>
            <a:ext cx="22840632" cy="1284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2,627,518,860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9,923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173.8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91,826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2,170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19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latin typeface="Rubik Medium" pitchFamily="2" charset="-79"/>
              </a:rPr>
              <a:t>By the numbers | 1 January 2024</a:t>
            </a:r>
            <a:endParaRPr lang="en-DK" sz="20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166.4 million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104.8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56.7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2.8 million material samples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1,281,667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8,195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evidence: 2023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51B300-FC3A-FBE8-C66A-492E28EB7C8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/the-</a:t>
            </a:r>
            <a:r>
              <a:rPr lang="en-GB" sz="2000" dirty="0" err="1">
                <a:solidFill>
                  <a:schemeClr val="accent1"/>
                </a:solidFill>
              </a:rPr>
              <a:t>gbif</a:t>
            </a:r>
            <a:r>
              <a:rPr lang="en-GB" sz="2000" dirty="0">
                <a:solidFill>
                  <a:schemeClr val="accent1"/>
                </a:solidFill>
              </a:rPr>
              <a:t>-network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rgbClr val="B8CEB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416644-8117-8DD5-7C82-CDBB5785B97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January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86E984-75E7-12EE-99CD-82C539AAD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354" r="4232" b="10297"/>
          <a:stretch/>
        </p:blipFill>
        <p:spPr>
          <a:xfrm>
            <a:off x="7138997" y="3257550"/>
            <a:ext cx="16536977" cy="82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8" y="3666120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142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826251"/>
              </p:ext>
            </p:extLst>
          </p:nvPr>
        </p:nvGraphicFramePr>
        <p:xfrm>
          <a:off x="706437" y="6006439"/>
          <a:ext cx="8604251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06CF54-290B-D5E3-AA55-F6294466C67E}"/>
              </a:ext>
            </a:extLst>
          </p:cNvPr>
          <p:cNvGrpSpPr/>
          <p:nvPr/>
        </p:nvGrpSpPr>
        <p:grpSpPr>
          <a:xfrm>
            <a:off x="17143188" y="10659871"/>
            <a:ext cx="6532786" cy="895542"/>
            <a:chOff x="17143188" y="11212761"/>
            <a:chExt cx="6532786" cy="89554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F21914-1005-456E-2C7F-27F7C9C18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43188" y="11717539"/>
              <a:ext cx="6532786" cy="39076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9F648D-8E58-BFC5-F651-53F3B34D6133}"/>
                </a:ext>
              </a:extLst>
            </p:cNvPr>
            <p:cNvSpPr txBox="1"/>
            <p:nvPr/>
          </p:nvSpPr>
          <p:spPr>
            <a:xfrm>
              <a:off x="18829776" y="11212761"/>
              <a:ext cx="4846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ubik Medium" pitchFamily="2" charset="-79"/>
                  <a:cs typeface="Rubik Medium" pitchFamily="2" charset="-79"/>
                </a:rPr>
                <a:t>Number of active publishers by country or area</a:t>
              </a:r>
              <a:endParaRPr lang="en-DK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ubik Medium" pitchFamily="2" charset="-79"/>
                <a:cs typeface="Rubik Medium" pitchFamily="2" charset="-79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361F3A-D2D9-2CA1-51BE-A344E58818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5821" r="4102" b="10495"/>
          <a:stretch/>
        </p:blipFill>
        <p:spPr>
          <a:xfrm>
            <a:off x="7163011" y="3236768"/>
            <a:ext cx="16512964" cy="82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SOURCE: </a:t>
            </a:r>
            <a:r>
              <a:rPr lang="en-GB" sz="2000" dirty="0" err="1">
                <a:solidFill>
                  <a:schemeClr val="accent1"/>
                </a:solidFill>
              </a:rPr>
              <a:t>Plausible.io</a:t>
            </a:r>
            <a:r>
              <a:rPr lang="en-GB" sz="20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2023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144298"/>
              </p:ext>
            </p:extLst>
          </p:nvPr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773,254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916,812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375,893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10.71%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4.50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350,149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451,611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221,289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6.30%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334,182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393,515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177,082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5.04%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4.22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344,338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408,154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167,343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4.77%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4.27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Indonesia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225,758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280,575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162,774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4.64%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5.90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05977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324,514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387,006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158,672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4.52%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4.42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189,141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267,239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154,999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4.42%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10.02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248,731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315,051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154,375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4.40%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5.97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265,968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325,439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143,193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4.08%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5.54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273,665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308,495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114,143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3.25%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3.55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6,355,4029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7,797,044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3,508,670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5.09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2023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23905398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639491"/>
              </p:ext>
            </p:extLst>
          </p:nvPr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151,004,708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36,220,446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14,602,384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11764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22,744,659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22,328,115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14,293,849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79269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13,208,845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Sweden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9,339,841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India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8,543,437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7,300,428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17734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7,633,366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5,058,667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7,145,173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6,052,455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4,593,508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2,721,541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81,266,325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355,993,458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2023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738774711"/>
              </p:ext>
            </p:extLst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39,253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34,275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26,051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19,341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18,370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13,492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10,044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7,248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6,649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5,788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4,590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87,262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267,773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54881772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≥5 requested downloads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1 January 2024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/resource/</a:t>
            </a:r>
            <a:r>
              <a:rPr lang="en-GB" sz="2000" dirty="0" err="1">
                <a:solidFill>
                  <a:schemeClr val="accent1"/>
                </a:solidFill>
              </a:rPr>
              <a:t>search?contentType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literature&amp;literatureType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journal&amp;relevance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GBIF_USED&amp;peerReview</a:t>
            </a:r>
            <a:r>
              <a:rPr lang="en-GB" sz="2000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845410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January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4797</TotalTime>
  <Words>1150</Words>
  <Application>Microsoft Macintosh PowerPoint</Application>
  <PresentationFormat>Custom</PresentationFormat>
  <Paragraphs>453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Rubik</vt:lpstr>
      <vt:lpstr>Source Code Pro</vt:lpstr>
      <vt:lpstr>Rubik Medium</vt:lpstr>
      <vt:lpstr>Bitter SemiBold</vt:lpstr>
      <vt:lpstr>Roboto Condensed Light</vt:lpstr>
      <vt:lpstr>Roboto</vt:lpstr>
      <vt:lpstr>Bitter</vt:lpstr>
      <vt:lpstr>Arial</vt:lpstr>
      <vt:lpstr>Rubik SemiBold</vt:lpstr>
      <vt:lpstr>Office Theme</vt:lpstr>
      <vt:lpstr>Overview slides</vt:lpstr>
      <vt:lpstr>PowerPoint Presentation</vt:lpstr>
      <vt:lpstr>Species occurrence records with multimedia evidence: 2023</vt:lpstr>
      <vt:lpstr>GBIF Participant countries</vt:lpstr>
      <vt:lpstr>GBIF network of data publishing institutions</vt:lpstr>
      <vt:lpstr>GBIF.org traffic by country: 2023</vt:lpstr>
      <vt:lpstr>Occurrences published by country: 2023</vt:lpstr>
      <vt:lpstr>Data download requests by country: 2023</vt:lpstr>
      <vt:lpstr>Peer-reviewed publications using GBIF-mediated data</vt:lpstr>
      <vt:lpstr>Data use in peer-reviewed journals: 2023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creator>Javier Gamboa Martinez</dc:creator>
  <cp:lastModifiedBy>Javier Andres Gamboa Martinez</cp:lastModifiedBy>
  <cp:revision>72</cp:revision>
  <dcterms:created xsi:type="dcterms:W3CDTF">2023-04-27T10:02:36Z</dcterms:created>
  <dcterms:modified xsi:type="dcterms:W3CDTF">2024-01-30T11:32:40Z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